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0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755" r:id="rId3"/>
    <p:sldMasterId id="2147483757" r:id="rId4"/>
    <p:sldMasterId id="2147483662" r:id="rId5"/>
    <p:sldMasterId id="2147483664" r:id="rId6"/>
    <p:sldMasterId id="2147483688" r:id="rId7"/>
    <p:sldMasterId id="2147483700" r:id="rId8"/>
    <p:sldMasterId id="2147483712" r:id="rId9"/>
    <p:sldMasterId id="2147483724" r:id="rId10"/>
    <p:sldMasterId id="2147484392" r:id="rId11"/>
  </p:sldMasterIdLst>
  <p:notesMasterIdLst>
    <p:notesMasterId r:id="rId20"/>
  </p:notesMasterIdLst>
  <p:handoutMasterIdLst>
    <p:handoutMasterId r:id="rId21"/>
  </p:handoutMasterIdLst>
  <p:sldIdLst>
    <p:sldId id="332" r:id="rId12"/>
    <p:sldId id="260" r:id="rId13"/>
    <p:sldId id="333" r:id="rId14"/>
    <p:sldId id="334" r:id="rId15"/>
    <p:sldId id="336" r:id="rId16"/>
    <p:sldId id="335" r:id="rId17"/>
    <p:sldId id="337" r:id="rId18"/>
    <p:sldId id="338" r:id="rId19"/>
  </p:sldIdLst>
  <p:sldSz cx="9144000" cy="6858000" type="letter"/>
  <p:notesSz cx="9601200" cy="73152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81A"/>
    <a:srgbClr val="000000"/>
    <a:srgbClr val="707070"/>
    <a:srgbClr val="53672A"/>
    <a:srgbClr val="0063BE"/>
    <a:srgbClr val="DDE5CF"/>
    <a:srgbClr val="F0F0F0"/>
    <a:srgbClr val="FF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696" y="-186"/>
      </p:cViewPr>
      <p:guideLst>
        <p:guide orient="horz" pos="922"/>
        <p:guide orient="horz" pos="2332"/>
        <p:guide orient="horz" pos="647"/>
        <p:guide orient="horz" pos="2004"/>
        <p:guide orient="horz" pos="2904"/>
        <p:guide orient="horz" pos="1241"/>
        <p:guide orient="horz" pos="3828"/>
        <p:guide orient="horz" pos="1063"/>
        <p:guide pos="156"/>
        <p:guide pos="5583"/>
        <p:guide pos="860"/>
        <p:guide pos="284"/>
        <p:guide pos="3021"/>
        <p:guide pos="43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461963">
              <a:defRPr sz="1200" u="none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 bwMode="auto">
          <a:xfrm>
            <a:off x="5437188" y="0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461963">
              <a:defRPr sz="1200" u="none">
                <a:latin typeface="Calibri" pitchFamily="34" charset="0"/>
              </a:defRPr>
            </a:lvl1pPr>
          </a:lstStyle>
          <a:p>
            <a:fld id="{63C37ECF-659B-40BF-9D91-3FC4FD7F5C39}" type="datetime1">
              <a:rPr lang="es-ES_tradnl" altLang="en-US"/>
              <a:pPr/>
              <a:t>30/03/2016</a:t>
            </a:fld>
            <a:endParaRPr lang="es-ES_tradnl" alt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461963">
              <a:defRPr sz="1200" u="none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461963">
              <a:defRPr sz="1200" u="none">
                <a:latin typeface="Calibri" pitchFamily="34" charset="0"/>
              </a:defRPr>
            </a:lvl1pPr>
          </a:lstStyle>
          <a:p>
            <a:fld id="{97077E49-B2DB-48E5-804B-D919A018672E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3895029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461963">
              <a:defRPr sz="1200" u="none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 bwMode="auto">
          <a:xfrm>
            <a:off x="5437188" y="0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461963">
              <a:defRPr sz="1200" u="none">
                <a:latin typeface="Calibri" pitchFamily="34" charset="0"/>
              </a:defRPr>
            </a:lvl1pPr>
          </a:lstStyle>
          <a:p>
            <a:fld id="{D4A3DF2C-9310-4BD4-BC4E-20D54840F01C}" type="datetime1">
              <a:rPr lang="es-ES_tradnl" altLang="en-US"/>
              <a:pPr/>
              <a:t>30/03/2016</a:t>
            </a:fld>
            <a:endParaRPr lang="es-ES_tradnl" alt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2382" tIns="46191" rIns="92382" bIns="4619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 bwMode="auto">
          <a:xfrm>
            <a:off x="962025" y="3475038"/>
            <a:ext cx="767715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Haga clic para modificar el estilo de texto del patrón</a:t>
            </a:r>
          </a:p>
          <a:p>
            <a:pPr lvl="1"/>
            <a:r>
              <a:rPr lang="es-ES_tradnl" altLang="en-US" smtClean="0"/>
              <a:t>Segundo nivel</a:t>
            </a:r>
          </a:p>
          <a:p>
            <a:pPr lvl="2"/>
            <a:r>
              <a:rPr lang="es-ES_tradnl" altLang="en-US" smtClean="0"/>
              <a:t>Tercer nivel</a:t>
            </a:r>
          </a:p>
          <a:p>
            <a:pPr lvl="3"/>
            <a:r>
              <a:rPr lang="es-ES_tradnl" altLang="en-US" smtClean="0"/>
              <a:t>Cuarto nivel</a:t>
            </a:r>
          </a:p>
          <a:p>
            <a:pPr lvl="4"/>
            <a:r>
              <a:rPr lang="es-ES_tradnl" altLang="en-US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461963">
              <a:defRPr sz="1200" u="none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461963">
              <a:defRPr sz="1200" u="none">
                <a:latin typeface="Calibri" pitchFamily="34" charset="0"/>
              </a:defRPr>
            </a:lvl1pPr>
          </a:lstStyle>
          <a:p>
            <a:fld id="{D406A4C3-92DC-4826-A7EE-3668713BC3B2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34861916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1963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61963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61963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61963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61963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E631497-F7E0-4E9B-ABEE-7D44749F595B}" type="slidenum">
              <a:rPr lang="es-ES_tradnl" altLang="en-US" sz="1200" u="none">
                <a:latin typeface="Calibri" pitchFamily="34" charset="0"/>
              </a:rPr>
              <a:pPr eaLnBrk="1" hangingPunct="1"/>
              <a:t>1</a:t>
            </a:fld>
            <a:endParaRPr lang="es-ES_tradnl" altLang="en-US" sz="1200" u="non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1963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61963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61963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61963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61963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11676AE-E047-4BC2-9314-42EE6B70D7AB}" type="slidenum">
              <a:rPr lang="es-ES_tradnl" altLang="en-US" sz="1200" u="none">
                <a:latin typeface="Calibri" pitchFamily="34" charset="0"/>
              </a:rPr>
              <a:pPr eaLnBrk="1" hangingPunct="1"/>
              <a:t>2</a:t>
            </a:fld>
            <a:endParaRPr lang="es-ES_tradnl" altLang="en-US" sz="1200" u="none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portadamundoOK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9"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Z:\IDENTIDAD GRÁFICA DE LA IMAGEN\PlataformaOn-line\ESQUEMA_PORTAL\IBrenewables\Logos\Onda_Ripple\IBrenewables_ripple_CMYK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1868488"/>
            <a:ext cx="4379912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49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 descr="diapo1-0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68"/>
          <a:stretch>
            <a:fillRect/>
          </a:stretch>
        </p:blipFill>
        <p:spPr bwMode="auto">
          <a:xfrm>
            <a:off x="0" y="0"/>
            <a:ext cx="45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82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849" y="419100"/>
            <a:ext cx="8412163" cy="608013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smtClean="0"/>
              <a:t>Haga clic para modificar el estilo de título del patrón</a:t>
            </a:r>
            <a:endParaRPr lang="en-US" noProof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0850" y="1175657"/>
            <a:ext cx="4083050" cy="55220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6299" y="1175657"/>
            <a:ext cx="4176713" cy="552202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68288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850" y="419100"/>
            <a:ext cx="7854950" cy="60801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s-ES" sz="2400" kern="12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r>
              <a:rPr lang="en-US" noProof="0" smtClean="0"/>
              <a:t>Haga clic para modificar el estilo de título del patrón</a:t>
            </a:r>
            <a:endParaRPr lang="en-US" noProof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851" y="1211283"/>
            <a:ext cx="8412162" cy="5355772"/>
          </a:xfrm>
          <a:prstGeom prst="rect">
            <a:avLst/>
          </a:prstGeom>
        </p:spPr>
        <p:txBody>
          <a:bodyPr/>
          <a:lstStyle>
            <a:lvl1pPr>
              <a:defRPr lang="es-ES" sz="2000" kern="12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08999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Z:\IDENTIDAD GRÁFICA DE LA IMAGEN\PlataformaOn-line\ESQUEMA_PORTAL\IBrenewables\Logos\Onda_Ripple\IBrenewables_ripple_CMYK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1868488"/>
            <a:ext cx="4379912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7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825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752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851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Z:\IDENTIDAD GRÁFICA DE LA IMAGEN\PlataformaOn-line\ESQUEMA_PORTAL\IBrenewables\Logos\Onda_Ripple\IBrenewables_ripple_CMYK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1868488"/>
            <a:ext cx="4379912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374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291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Z:\IDENTIDAD GRÁFICA DE LA IMAGEN\PlataformaOn-line\ESQUEMA_PORTAL\IBrenewables\Logos\Onda_Ripple\IBrenewables_ripple_CMYK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1868488"/>
            <a:ext cx="4379912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53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2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64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04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79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02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92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IDENTIDAD GRÁFICA DE LA IMAGEN\PlataformaOn-line\ESQUEMA_PORTAL\ScottishPower\_SP_Templates\diapo1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Z:\IDENTIDAD GRÁFICA DE LA IMAGEN\PlataformaOn-line\ESQUEMA_PORTAL\IBrenewables\Logos\ScreenRGB\jpg\IB_RW_V_Pos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0"/>
            <a:ext cx="11255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585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IDENTIDAD GRÁFICA DE LA IMAGEN\PlataformaOn-line\ESQUEMA_PORTAL\ScottishPower\_SP_Templates\diapo1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Z:\IDENTIDAD GRÁFICA DE LA IMAGEN\PlataformaOn-line\ESQUEMA_PORTAL\IBrenewables\Logos\ScreenRGB\jpg\IB_RW_H_Pos_RG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25400"/>
            <a:ext cx="15668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293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  <p:sldLayoutId id="2147484813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ángulo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5C881A"/>
              </a:gs>
              <a:gs pos="61000">
                <a:srgbClr val="5C881A"/>
              </a:gs>
              <a:gs pos="100000">
                <a:srgbClr val="A4BA08"/>
              </a:gs>
            </a:gsLst>
            <a:lin ang="5400000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u="none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  <p:sldLayoutId id="2147484830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ángulo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5C881A"/>
              </a:gs>
              <a:gs pos="61000">
                <a:srgbClr val="5C881A"/>
              </a:gs>
              <a:gs pos="100000">
                <a:srgbClr val="A4BA08"/>
              </a:gs>
            </a:gsLst>
            <a:lin ang="5400000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u="none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4" r:id="rId1"/>
    <p:sldLayoutId id="2147484831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Z:\IDENTIDAD GRÁFICA DE LA IMAGEN\PlataformaOn-line\ESQUEMA_PORTAL\ScottishPower\_SP_Templates\diapo2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Z:\IDENTIDAD GRÁFICA DE LA IMAGEN\PlataformaOn-line\ESQUEMA_PORTAL\IBrenewables\Logos\ScreenRGB\jpg\IB_RW_V_Pos_RGB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0"/>
            <a:ext cx="17065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Z:\IDENTIDAD GRÁFICA DE LA IMAGEN\PlataformaOn-line\ESQUEMA_PORTAL\ScottishPower\_SP_Templates\separata2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Z:\IDENTIDAD GRÁFICA DE LA IMAGEN\PlataformaOn-line\ESQUEMA_PORTAL\IBrenewables\Logos\ScreenRGB\jpg\IB_RW_V_Pos_RGB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34925"/>
            <a:ext cx="1381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15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Z:\IDENTIDAD GRÁFICA DE LA IMAGEN\PlataformaOn-line\ESQUEMA_PORTAL\IBrenewables\Templates\separata3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16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Z:\IDENTIDAD GRÁFICA DE LA IMAGEN\PlataformaOn-line\ESQUEMA_PORTAL\IBrenewables\Templates\diapo4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17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Z:\IDENTIDAD GRÁFICA DE LA IMAGEN\PlataformaOn-line\ESQUEMA_PORTAL\IBrenewables\Templates\diapo3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18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 txBox="1">
            <a:spLocks/>
          </p:cNvSpPr>
          <p:nvPr/>
        </p:nvSpPr>
        <p:spPr>
          <a:xfrm>
            <a:off x="6181725" y="6613525"/>
            <a:ext cx="2895600" cy="196850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8ACFA5B7-A933-4A48-AEA0-D70AA966BA00}" type="slidenum">
              <a:rPr lang="en-US" altLang="en-US" sz="900" u="none">
                <a:solidFill>
                  <a:srgbClr val="5C881A"/>
                </a:solidFill>
                <a:cs typeface="Arial" pitchFamily="34" charset="0"/>
              </a:rPr>
              <a:pPr algn="r" eaLnBrk="1" hangingPunct="1"/>
              <a:t>‹#›</a:t>
            </a:fld>
            <a:endParaRPr lang="en-US" altLang="en-US" sz="900" u="none">
              <a:solidFill>
                <a:srgbClr val="5C881A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6" r:id="rId1"/>
    <p:sldLayoutId id="2147484827" r:id="rId2"/>
    <p:sldLayoutId id="2147484828" r:id="rId3"/>
    <p:sldLayoutId id="2147484819" r:id="rId4"/>
    <p:sldLayoutId id="2147484820" r:id="rId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ángulo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C881A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u="none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  <p:sldLayoutId id="2147484821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ángulo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4BA08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u="none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4" descr="http://farm6.static.flickr.com/5225/5664883560_36f825eb65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6" descr="Z:\IDENTIDAD GRÁFICA DE LA IMAGEN\PlataformaOn-line\ESQUEMA_PORTAL\IBrenewables\Logos\Onda_Ripple\IBrenewables_ripple_CMYK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2020888"/>
            <a:ext cx="4379913" cy="48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425450" y="222250"/>
            <a:ext cx="80168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u="none">
                <a:solidFill>
                  <a:schemeClr val="bg1"/>
                </a:solidFill>
              </a:rPr>
              <a:t>PJM Restructuring Roundtable</a:t>
            </a:r>
            <a:br>
              <a:rPr lang="en-US" altLang="en-US" b="1" u="none">
                <a:solidFill>
                  <a:schemeClr val="bg1"/>
                </a:solidFill>
              </a:rPr>
            </a:br>
            <a:r>
              <a:rPr lang="en-US" altLang="en-US" b="1" u="none">
                <a:solidFill>
                  <a:schemeClr val="bg1"/>
                </a:solidFill>
              </a:rPr>
              <a:t>Panel I: The Integration of Variable Energy Resources in PJM Markets, Planning, and Operations</a:t>
            </a:r>
            <a:br>
              <a:rPr lang="en-US" altLang="en-US" b="1" u="none">
                <a:solidFill>
                  <a:schemeClr val="bg1"/>
                </a:solidFill>
              </a:rPr>
            </a:br>
            <a:r>
              <a:rPr lang="en-US" altLang="en-US" b="1" u="none">
                <a:solidFill>
                  <a:schemeClr val="bg1"/>
                </a:solidFill>
              </a:rPr>
              <a:t/>
            </a:r>
            <a:br>
              <a:rPr lang="en-US" altLang="en-US" b="1" u="none">
                <a:solidFill>
                  <a:schemeClr val="bg1"/>
                </a:solidFill>
              </a:rPr>
            </a:br>
            <a:r>
              <a:rPr lang="en-US" altLang="en-US" u="none">
                <a:solidFill>
                  <a:schemeClr val="bg1"/>
                </a:solidFill>
              </a:rPr>
              <a:t>March 30, 2016</a:t>
            </a:r>
            <a:br>
              <a:rPr lang="en-US" altLang="en-US" u="none">
                <a:solidFill>
                  <a:schemeClr val="bg1"/>
                </a:solidFill>
              </a:rPr>
            </a:br>
            <a:r>
              <a:rPr lang="en-US" altLang="en-US" u="none">
                <a:solidFill>
                  <a:schemeClr val="bg1"/>
                </a:solidFill>
              </a:rPr>
              <a:t/>
            </a:r>
            <a:br>
              <a:rPr lang="en-US" altLang="en-US" u="none">
                <a:solidFill>
                  <a:schemeClr val="bg1"/>
                </a:solidFill>
              </a:rPr>
            </a:br>
            <a:r>
              <a:rPr lang="en-US" altLang="en-US" u="none">
                <a:solidFill>
                  <a:schemeClr val="bg1"/>
                </a:solidFill>
              </a:rPr>
              <a:t>Eric Thumma, Director of Policy and Regulatory Affairs</a:t>
            </a:r>
            <a:br>
              <a:rPr lang="en-US" altLang="en-US" u="none">
                <a:solidFill>
                  <a:schemeClr val="bg1"/>
                </a:solidFill>
              </a:rPr>
            </a:br>
            <a:r>
              <a:rPr lang="en-US" altLang="en-US" u="none">
                <a:solidFill>
                  <a:schemeClr val="bg1"/>
                </a:solidFill>
              </a:rPr>
              <a:t>“The Economics of Wind Energy Development in Restructured Electricity Markets”</a:t>
            </a:r>
            <a:endParaRPr lang="en-US" altLang="en-US" b="1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304800" y="752475"/>
            <a:ext cx="8734425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5C881A"/>
                </a:solidFill>
              </a:rPr>
              <a:t>PJM Class I RPS Background</a:t>
            </a:r>
          </a:p>
          <a:p>
            <a:pPr eaLnBrk="1" hangingPunct="1"/>
            <a:endParaRPr lang="en-US" altLang="en-US" sz="2000" u="none">
              <a:solidFill>
                <a:srgbClr val="5C881A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u="none">
                <a:solidFill>
                  <a:srgbClr val="5C881A"/>
                </a:solidFill>
              </a:rPr>
              <a:t>RPS States: New Jersey, Maryland, Delaware, Washington D.C., Pennsylvania, Ohio, Illinois, and North Carolina</a:t>
            </a:r>
            <a:br>
              <a:rPr lang="en-US" altLang="en-US" sz="2000" u="none">
                <a:solidFill>
                  <a:srgbClr val="5C881A"/>
                </a:solidFill>
              </a:rPr>
            </a:br>
            <a:endParaRPr lang="en-US" altLang="en-US" sz="2000" u="none">
              <a:solidFill>
                <a:srgbClr val="5C881A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b="1" u="none">
                <a:solidFill>
                  <a:srgbClr val="5C881A"/>
                </a:solidFill>
              </a:rPr>
              <a:t>PJM “Liquid Market” (e.g. PJM Class I) driven by New Jersey, Maryland, Pennsylvania, and Delaware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u="none">
                <a:solidFill>
                  <a:srgbClr val="5C881A"/>
                </a:solidFill>
              </a:rPr>
              <a:t>Washington D.C. – allows MISO resources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u="none">
                <a:solidFill>
                  <a:srgbClr val="5C881A"/>
                </a:solidFill>
              </a:rPr>
              <a:t>Ohio -- RPS frozen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u="none">
                <a:solidFill>
                  <a:srgbClr val="5C881A"/>
                </a:solidFill>
              </a:rPr>
              <a:t>North Carolina -- very limited demand in PJM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u="none">
                <a:solidFill>
                  <a:srgbClr val="5C881A"/>
                </a:solidFill>
              </a:rPr>
              <a:t>Illinois – not a meaningful driver of PJM REC demand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u="none">
                <a:solidFill>
                  <a:srgbClr val="5C881A"/>
                </a:solidFill>
              </a:rPr>
              <a:t>Virginia – voluntary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3600" y="4829175"/>
            <a:ext cx="7386638" cy="1938338"/>
          </a:xfrm>
          <a:prstGeom prst="rect">
            <a:avLst/>
          </a:prstGeom>
          <a:solidFill>
            <a:srgbClr val="5C881A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u="none" dirty="0">
                <a:latin typeface="Arial" charset="0"/>
              </a:rPr>
              <a:t>PJM Class I demand approximately: 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2000" u="none" dirty="0">
                <a:latin typeface="Arial" charset="0"/>
              </a:rPr>
              <a:t>20 million </a:t>
            </a:r>
            <a:r>
              <a:rPr lang="en-US" sz="2000" u="none" dirty="0" err="1">
                <a:latin typeface="Arial" charset="0"/>
              </a:rPr>
              <a:t>MWh</a:t>
            </a:r>
            <a:r>
              <a:rPr lang="en-US" sz="2000" u="none" dirty="0">
                <a:latin typeface="Arial" charset="0"/>
              </a:rPr>
              <a:t> by 2020 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2000" u="none" dirty="0">
                <a:latin typeface="Arial" charset="0"/>
              </a:rPr>
              <a:t>25 million+ </a:t>
            </a:r>
            <a:r>
              <a:rPr lang="en-US" sz="2000" u="none" dirty="0" err="1">
                <a:latin typeface="Arial" charset="0"/>
              </a:rPr>
              <a:t>MWh</a:t>
            </a:r>
            <a:r>
              <a:rPr lang="en-US" sz="2000" u="none" dirty="0">
                <a:latin typeface="Arial" charset="0"/>
              </a:rPr>
              <a:t> by 2025</a:t>
            </a:r>
            <a:br>
              <a:rPr lang="en-US" sz="2000" u="none" dirty="0">
                <a:latin typeface="Arial" charset="0"/>
              </a:rPr>
            </a:br>
            <a:endParaRPr lang="en-US" sz="2000" u="none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u="none" dirty="0">
                <a:latin typeface="Arial" charset="0"/>
              </a:rPr>
              <a:t>Wind equivalent = 6,500 MW in 2020 and 8,000 MW in 2025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u="none" dirty="0">
                <a:latin typeface="Arial" charset="0"/>
              </a:rPr>
              <a:t>Investment equivalent $6.5 billion and $8 billion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/>
          <p:cNvSpPr txBox="1">
            <a:spLocks noChangeArrowheads="1"/>
          </p:cNvSpPr>
          <p:nvPr/>
        </p:nvSpPr>
        <p:spPr bwMode="auto">
          <a:xfrm>
            <a:off x="266700" y="860425"/>
            <a:ext cx="8326438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5C881A"/>
                </a:solidFill>
              </a:rPr>
              <a:t>Power Plant Investment in PJM</a:t>
            </a:r>
          </a:p>
          <a:p>
            <a:pPr eaLnBrk="1" hangingPunct="1"/>
            <a:endParaRPr lang="en-US" altLang="en-US">
              <a:solidFill>
                <a:srgbClr val="5C881A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u="none">
                <a:solidFill>
                  <a:srgbClr val="5C881A"/>
                </a:solidFill>
              </a:rPr>
              <a:t>Wholesale </a:t>
            </a:r>
            <a:r>
              <a:rPr lang="en-US" altLang="en-US" sz="2000">
                <a:solidFill>
                  <a:srgbClr val="5C881A"/>
                </a:solidFill>
              </a:rPr>
              <a:t>energy</a:t>
            </a:r>
            <a:r>
              <a:rPr lang="en-US" altLang="en-US" sz="2000" u="none">
                <a:solidFill>
                  <a:srgbClr val="5C881A"/>
                </a:solidFill>
              </a:rPr>
              <a:t> markets promote efficient competition among “existing” generators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en-US" sz="2000" u="none">
              <a:solidFill>
                <a:srgbClr val="5C881A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u="none">
                <a:solidFill>
                  <a:srgbClr val="5C881A"/>
                </a:solidFill>
              </a:rPr>
              <a:t>RPS Challenge – RPS </a:t>
            </a:r>
            <a:r>
              <a:rPr lang="en-US" altLang="en-US" sz="2000">
                <a:solidFill>
                  <a:srgbClr val="5C881A"/>
                </a:solidFill>
              </a:rPr>
              <a:t>requires </a:t>
            </a:r>
            <a:r>
              <a:rPr lang="en-US" altLang="en-US" sz="2000" b="1">
                <a:solidFill>
                  <a:srgbClr val="5C881A"/>
                </a:solidFill>
              </a:rPr>
              <a:t>new</a:t>
            </a:r>
            <a:r>
              <a:rPr lang="en-US" altLang="en-US" sz="2000">
                <a:solidFill>
                  <a:srgbClr val="5C881A"/>
                </a:solidFill>
              </a:rPr>
              <a:t> build</a:t>
            </a:r>
            <a:r>
              <a:rPr lang="en-US" altLang="en-US" sz="2000" u="none">
                <a:solidFill>
                  <a:srgbClr val="5C881A"/>
                </a:solidFill>
              </a:rPr>
              <a:t> which requires capital investment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u="none">
                <a:solidFill>
                  <a:srgbClr val="5C881A"/>
                </a:solidFill>
              </a:rPr>
              <a:t>Wholesale energy markets don’t promote capital investment – “missing money problem”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altLang="en-US" sz="2000" u="none">
              <a:solidFill>
                <a:srgbClr val="5C881A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u="none">
                <a:solidFill>
                  <a:srgbClr val="5C881A"/>
                </a:solidFill>
              </a:rPr>
              <a:t>Capacity market design promotes </a:t>
            </a:r>
            <a:r>
              <a:rPr lang="en-US" altLang="en-US" sz="2000">
                <a:solidFill>
                  <a:srgbClr val="5C881A"/>
                </a:solidFill>
              </a:rPr>
              <a:t>new</a:t>
            </a:r>
            <a:r>
              <a:rPr lang="en-US" altLang="en-US" sz="2000" b="1">
                <a:solidFill>
                  <a:srgbClr val="5C881A"/>
                </a:solidFill>
              </a:rPr>
              <a:t> conventional </a:t>
            </a:r>
            <a:r>
              <a:rPr lang="en-US" altLang="en-US" sz="2000">
                <a:solidFill>
                  <a:srgbClr val="5C881A"/>
                </a:solidFill>
              </a:rPr>
              <a:t>build</a:t>
            </a:r>
            <a:r>
              <a:rPr lang="en-US" altLang="en-US" sz="2000" u="none">
                <a:solidFill>
                  <a:srgbClr val="5C881A"/>
                </a:solidFill>
              </a:rPr>
              <a:t> in PJM for reliability requirements – addresses missing money problem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en-US" sz="2000" u="none">
              <a:solidFill>
                <a:srgbClr val="5C881A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u="none">
                <a:solidFill>
                  <a:srgbClr val="5C881A"/>
                </a:solidFill>
              </a:rPr>
              <a:t>RPS Challenge II – how to encourage new build of resources that are primarily </a:t>
            </a:r>
            <a:r>
              <a:rPr lang="en-US" altLang="en-US" sz="2000" b="1">
                <a:solidFill>
                  <a:srgbClr val="5C881A"/>
                </a:solidFill>
              </a:rPr>
              <a:t>energy</a:t>
            </a:r>
            <a:r>
              <a:rPr lang="en-US" altLang="en-US" sz="2000">
                <a:solidFill>
                  <a:srgbClr val="5C881A"/>
                </a:solidFill>
              </a:rPr>
              <a:t> resources</a:t>
            </a:r>
            <a:r>
              <a:rPr lang="en-US" altLang="en-US" sz="2000" u="none">
                <a:solidFill>
                  <a:srgbClr val="5C881A"/>
                </a:solidFill>
              </a:rPr>
              <a:t> to meet RPS requirements – renewables missing money problem?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6700" y="5948363"/>
            <a:ext cx="8415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u="none">
                <a:solidFill>
                  <a:srgbClr val="5C881A"/>
                </a:solidFill>
              </a:rPr>
              <a:t>Answer -- </a:t>
            </a:r>
            <a:r>
              <a:rPr lang="en-US" altLang="en-US" b="1" u="none">
                <a:solidFill>
                  <a:srgbClr val="5C881A"/>
                </a:solidFill>
              </a:rPr>
              <a:t>RECs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301625" y="773113"/>
            <a:ext cx="6791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5C881A"/>
                </a:solidFill>
              </a:rPr>
              <a:t>Renewable Energy Revenue Sources</a:t>
            </a:r>
          </a:p>
        </p:txBody>
      </p:sp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496888" y="1500188"/>
            <a:ext cx="32004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u="none">
                <a:solidFill>
                  <a:srgbClr val="5C881A"/>
                </a:solidFill>
              </a:rPr>
              <a:t>Renewable Revenue</a:t>
            </a:r>
          </a:p>
          <a:p>
            <a:pPr algn="ctr" eaLnBrk="1" hangingPunct="1"/>
            <a:endParaRPr lang="en-US" altLang="en-US" sz="1800" u="none">
              <a:solidFill>
                <a:srgbClr val="5C881A"/>
              </a:solidFill>
            </a:endParaRPr>
          </a:p>
          <a:p>
            <a:pPr algn="ctr" eaLnBrk="1" hangingPunct="1"/>
            <a:endParaRPr lang="en-US" altLang="en-US" sz="1800" u="none">
              <a:solidFill>
                <a:srgbClr val="5C881A"/>
              </a:solidFill>
            </a:endParaRPr>
          </a:p>
          <a:p>
            <a:pPr algn="ctr" eaLnBrk="1" hangingPunct="1"/>
            <a:endParaRPr lang="en-US" altLang="en-US" sz="1800" u="none">
              <a:solidFill>
                <a:srgbClr val="5C881A"/>
              </a:solidFill>
            </a:endParaRPr>
          </a:p>
          <a:p>
            <a:pPr algn="ctr" eaLnBrk="1" hangingPunct="1"/>
            <a:endParaRPr lang="en-US" altLang="en-US" sz="1800" u="none">
              <a:solidFill>
                <a:srgbClr val="5C881A"/>
              </a:solidFill>
            </a:endParaRPr>
          </a:p>
          <a:p>
            <a:pPr algn="ctr" eaLnBrk="1" hangingPunct="1"/>
            <a:endParaRPr lang="en-US" altLang="en-US" sz="1800" u="none">
              <a:solidFill>
                <a:srgbClr val="5C881A"/>
              </a:solidFill>
            </a:endParaRPr>
          </a:p>
          <a:p>
            <a:pPr algn="ctr" eaLnBrk="1" hangingPunct="1"/>
            <a:endParaRPr lang="en-US" altLang="en-US" sz="1800" u="none">
              <a:solidFill>
                <a:srgbClr val="5C881A"/>
              </a:solidFill>
            </a:endParaRPr>
          </a:p>
          <a:p>
            <a:pPr algn="ctr" eaLnBrk="1" hangingPunct="1"/>
            <a:endParaRPr lang="en-US" altLang="en-US" sz="1800" u="none">
              <a:solidFill>
                <a:srgbClr val="5C881A"/>
              </a:solidFill>
            </a:endParaRPr>
          </a:p>
          <a:p>
            <a:pPr algn="ctr" eaLnBrk="1" hangingPunct="1"/>
            <a:endParaRPr lang="en-US" altLang="en-US" sz="1800" u="none">
              <a:solidFill>
                <a:srgbClr val="5C881A"/>
              </a:solidFill>
            </a:endParaRPr>
          </a:p>
          <a:p>
            <a:pPr algn="ctr" eaLnBrk="1" hangingPunct="1"/>
            <a:endParaRPr lang="en-US" altLang="en-US" sz="1800" u="none">
              <a:solidFill>
                <a:srgbClr val="5C881A"/>
              </a:solidFill>
            </a:endParaRPr>
          </a:p>
          <a:p>
            <a:pPr algn="ctr" eaLnBrk="1" hangingPunct="1"/>
            <a:endParaRPr lang="en-US" altLang="en-US" sz="1800" u="none">
              <a:solidFill>
                <a:srgbClr val="5C881A"/>
              </a:solidFill>
            </a:endParaRPr>
          </a:p>
          <a:p>
            <a:pPr algn="ctr" eaLnBrk="1" hangingPunct="1"/>
            <a:endParaRPr lang="en-US" altLang="en-US" sz="1800" u="none">
              <a:solidFill>
                <a:srgbClr val="5C881A"/>
              </a:solidFill>
            </a:endParaRPr>
          </a:p>
          <a:p>
            <a:pPr algn="ctr" eaLnBrk="1" hangingPunct="1"/>
            <a:endParaRPr lang="en-US" altLang="en-US" sz="1800" u="none">
              <a:solidFill>
                <a:srgbClr val="5C881A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700" y="4376738"/>
            <a:ext cx="2911475" cy="657225"/>
          </a:xfrm>
          <a:prstGeom prst="rect">
            <a:avLst/>
          </a:prstGeom>
          <a:solidFill>
            <a:srgbClr val="0063BE"/>
          </a:solidFill>
          <a:ln w="9525">
            <a:solidFill>
              <a:srgbClr val="83CDF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1030288" y="4554538"/>
            <a:ext cx="2289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u="none"/>
              <a:t>Federal Incentives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7700" y="3068638"/>
            <a:ext cx="2911475" cy="949325"/>
          </a:xfrm>
          <a:prstGeom prst="rect">
            <a:avLst/>
          </a:prstGeom>
          <a:solidFill>
            <a:srgbClr val="707070"/>
          </a:solidFill>
          <a:ln w="9525">
            <a:solidFill>
              <a:srgbClr val="83CDF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630" name="TextBox 11"/>
          <p:cNvSpPr txBox="1">
            <a:spLocks noChangeArrowheads="1"/>
          </p:cNvSpPr>
          <p:nvPr/>
        </p:nvSpPr>
        <p:spPr bwMode="auto">
          <a:xfrm>
            <a:off x="1171575" y="3200400"/>
            <a:ext cx="200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u="none"/>
              <a:t>Wholesale Energy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7700" y="4017963"/>
            <a:ext cx="2911475" cy="358775"/>
          </a:xfrm>
          <a:prstGeom prst="rect">
            <a:avLst/>
          </a:prstGeom>
          <a:gradFill rotWithShape="1">
            <a:gsLst>
              <a:gs pos="0">
                <a:srgbClr val="9BF7FF"/>
              </a:gs>
              <a:gs pos="100000">
                <a:srgbClr val="79D7FF"/>
              </a:gs>
            </a:gsLst>
            <a:lin ang="5400000"/>
          </a:gradFill>
          <a:ln w="9525">
            <a:solidFill>
              <a:srgbClr val="83CDF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632" name="TextBox 13"/>
          <p:cNvSpPr txBox="1">
            <a:spLocks noChangeArrowheads="1"/>
          </p:cNvSpPr>
          <p:nvPr/>
        </p:nvSpPr>
        <p:spPr bwMode="auto">
          <a:xfrm>
            <a:off x="647700" y="4025900"/>
            <a:ext cx="2911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u="none"/>
              <a:t>Other Market Revenue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647700" y="3068638"/>
            <a:ext cx="4740275" cy="0"/>
          </a:xfrm>
          <a:prstGeom prst="straightConnector1">
            <a:avLst/>
          </a:prstGeom>
          <a:noFill/>
          <a:ln w="25400">
            <a:solidFill>
              <a:srgbClr val="00206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4" name="TextBox 16"/>
          <p:cNvSpPr txBox="1">
            <a:spLocks noChangeArrowheads="1"/>
          </p:cNvSpPr>
          <p:nvPr/>
        </p:nvSpPr>
        <p:spPr bwMode="auto">
          <a:xfrm>
            <a:off x="5486400" y="2884488"/>
            <a:ext cx="1739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 u="none">
                <a:solidFill>
                  <a:srgbClr val="5C881A"/>
                </a:solidFill>
              </a:rPr>
              <a:t>Market Price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V="1">
            <a:off x="647700" y="1908175"/>
            <a:ext cx="4740275" cy="95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21325" y="1600200"/>
            <a:ext cx="17399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 u="none">
                <a:solidFill>
                  <a:srgbClr val="5C881A"/>
                </a:solidFill>
              </a:rPr>
              <a:t>Total Renewable Prices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47700" y="2062163"/>
            <a:ext cx="2911475" cy="903287"/>
          </a:xfrm>
          <a:prstGeom prst="rect">
            <a:avLst/>
          </a:prstGeom>
          <a:solidFill>
            <a:srgbClr val="53672A"/>
          </a:solidFill>
          <a:ln w="9525">
            <a:solidFill>
              <a:srgbClr val="83CDF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638" name="TextBox 21"/>
          <p:cNvSpPr txBox="1">
            <a:spLocks noChangeArrowheads="1"/>
          </p:cNvSpPr>
          <p:nvPr/>
        </p:nvSpPr>
        <p:spPr bwMode="auto">
          <a:xfrm>
            <a:off x="1171575" y="2379663"/>
            <a:ext cx="184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u="none">
                <a:solidFill>
                  <a:schemeClr val="bg1"/>
                </a:solidFill>
              </a:rPr>
              <a:t>RECs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444500" y="896938"/>
            <a:ext cx="7100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5C881A"/>
                </a:solidFill>
              </a:rPr>
              <a:t>REC Market Characteristics</a:t>
            </a: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444500" y="1598613"/>
            <a:ext cx="78200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1600" u="none">
                <a:solidFill>
                  <a:srgbClr val="5C881A"/>
                </a:solidFill>
              </a:rPr>
              <a:t>REC markets are a volatile, unreliable revenue source; they are also potentially inefficient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en-US" sz="1600" u="none">
              <a:solidFill>
                <a:srgbClr val="5C881A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1600" u="none">
                <a:solidFill>
                  <a:srgbClr val="5C881A"/>
                </a:solidFill>
              </a:rPr>
              <a:t>REC prices determined by REC supply/demand balance, not a project’s incremental revenue requirement</a:t>
            </a:r>
            <a:br>
              <a:rPr lang="en-US" altLang="en-US" sz="1600" u="none">
                <a:solidFill>
                  <a:srgbClr val="5C881A"/>
                </a:solidFill>
              </a:rPr>
            </a:br>
            <a:endParaRPr lang="en-US" altLang="en-US" sz="1600" u="none">
              <a:solidFill>
                <a:srgbClr val="5C881A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1600" u="none">
                <a:solidFill>
                  <a:srgbClr val="5C881A"/>
                </a:solidFill>
              </a:rPr>
              <a:t>Oversupplied REC market – price falls towards zero</a:t>
            </a:r>
            <a:br>
              <a:rPr lang="en-US" altLang="en-US" sz="1600" u="none">
                <a:solidFill>
                  <a:srgbClr val="5C881A"/>
                </a:solidFill>
              </a:rPr>
            </a:br>
            <a:endParaRPr lang="en-US" altLang="en-US" sz="1600" u="none">
              <a:solidFill>
                <a:srgbClr val="5C881A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1600" u="none">
                <a:solidFill>
                  <a:srgbClr val="5C881A"/>
                </a:solidFill>
              </a:rPr>
              <a:t>Undersupplied REC market – price rises towards the ACP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altLang="en-US" sz="1600" u="none">
              <a:solidFill>
                <a:srgbClr val="5C881A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1600" u="none">
                <a:solidFill>
                  <a:srgbClr val="5C881A"/>
                </a:solidFill>
              </a:rPr>
              <a:t>Market “upside” capped by ACP/Cost Caps/Policymaker Price Tolerance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altLang="en-US" sz="1600" u="none">
              <a:solidFill>
                <a:srgbClr val="5C881A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1600" b="1" u="none">
                <a:solidFill>
                  <a:srgbClr val="5C881A"/>
                </a:solidFill>
              </a:rPr>
              <a:t>Increasing RPS demand expires 2020+.  What happens to supply/demand expectations then? (See “Oversupplied” bullet above)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4500" y="5513388"/>
            <a:ext cx="8078788" cy="922337"/>
          </a:xfrm>
          <a:prstGeom prst="rect">
            <a:avLst/>
          </a:prstGeom>
          <a:solidFill>
            <a:srgbClr val="5367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u="none">
                <a:solidFill>
                  <a:schemeClr val="bg1"/>
                </a:solidFill>
              </a:rPr>
              <a:t>Over the long-term REC markets might enable appropriate incremental project revenue, but they would do so with meaningful risk, higher costs, and a potential for policy failure.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444500" y="896938"/>
            <a:ext cx="7100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53672A"/>
                </a:solidFill>
              </a:rPr>
              <a:t>REC Market Characteristic’s in Action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420813" y="2122488"/>
            <a:ext cx="0" cy="31067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420813" y="5229225"/>
            <a:ext cx="37274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869950" y="2174875"/>
            <a:ext cx="47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u="none">
                <a:solidFill>
                  <a:srgbClr val="000000"/>
                </a:solidFill>
              </a:rPr>
              <a:t>$</a:t>
            </a:r>
            <a:endParaRPr lang="en-US" altLang="en-US" u="none"/>
          </a:p>
        </p:txBody>
      </p:sp>
      <p:sp>
        <p:nvSpPr>
          <p:cNvPr id="28677" name="TextBox 11"/>
          <p:cNvSpPr txBox="1">
            <a:spLocks noChangeArrowheads="1"/>
          </p:cNvSpPr>
          <p:nvPr/>
        </p:nvSpPr>
        <p:spPr bwMode="auto">
          <a:xfrm>
            <a:off x="4376738" y="5229225"/>
            <a:ext cx="852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800" u="none">
                <a:solidFill>
                  <a:srgbClr val="000000"/>
                </a:solidFill>
              </a:rPr>
              <a:t>Time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1420813" y="3798888"/>
            <a:ext cx="37274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9" name="TextBox 18"/>
          <p:cNvSpPr txBox="1">
            <a:spLocks noChangeArrowheads="1"/>
          </p:cNvSpPr>
          <p:nvPr/>
        </p:nvSpPr>
        <p:spPr bwMode="auto">
          <a:xfrm>
            <a:off x="5387975" y="3538538"/>
            <a:ext cx="1749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u="none">
                <a:solidFill>
                  <a:srgbClr val="000000"/>
                </a:solidFill>
              </a:rPr>
              <a:t>Required REC price over time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1420813" y="4633913"/>
            <a:ext cx="1206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841625" y="4371975"/>
            <a:ext cx="196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u="none">
                <a:solidFill>
                  <a:srgbClr val="000000"/>
                </a:solidFill>
              </a:rPr>
              <a:t>REC price in “oversupplied” market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 flipV="1">
            <a:off x="2627313" y="2965450"/>
            <a:ext cx="1368425" cy="1668463"/>
          </a:xfrm>
          <a:prstGeom prst="line">
            <a:avLst/>
          </a:prstGeom>
          <a:noFill/>
          <a:ln w="25400">
            <a:solidFill>
              <a:srgbClr val="70707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3995738" y="2965450"/>
            <a:ext cx="11525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87975" y="2784475"/>
            <a:ext cx="174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u="none">
                <a:solidFill>
                  <a:srgbClr val="000000"/>
                </a:solidFill>
              </a:rPr>
              <a:t>REC prices must rise in out years</a:t>
            </a:r>
          </a:p>
        </p:txBody>
      </p: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 flipV="1">
            <a:off x="1420813" y="3195638"/>
            <a:ext cx="3727450" cy="95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024063" y="1979613"/>
            <a:ext cx="1971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u="none">
                <a:solidFill>
                  <a:srgbClr val="000000"/>
                </a:solidFill>
              </a:rPr>
              <a:t>Potential “cost cap”</a:t>
            </a:r>
          </a:p>
        </p:txBody>
      </p: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>
            <a:off x="2743200" y="2287588"/>
            <a:ext cx="9525" cy="84613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74688" y="3051175"/>
            <a:ext cx="674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400" u="none">
                <a:solidFill>
                  <a:srgbClr val="000000"/>
                </a:solidFill>
              </a:rPr>
              <a:t>ACP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31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434975" y="825500"/>
            <a:ext cx="6915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5C881A"/>
                </a:solidFill>
              </a:rPr>
              <a:t>REC Market Policy Lessons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50863" y="1509713"/>
            <a:ext cx="758031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1800" u="none">
                <a:solidFill>
                  <a:srgbClr val="5C881A"/>
                </a:solidFill>
              </a:rPr>
              <a:t>Learn from the capacity market construct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1800" u="none">
                <a:solidFill>
                  <a:srgbClr val="5C881A"/>
                </a:solidFill>
              </a:rPr>
              <a:t>Forward price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1800" u="none">
                <a:solidFill>
                  <a:srgbClr val="5C881A"/>
                </a:solidFill>
              </a:rPr>
              <a:t>Price designed to assure recovery of incremental costs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altLang="en-US" sz="1800" u="none">
              <a:solidFill>
                <a:srgbClr val="5C881A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800" u="none">
                <a:solidFill>
                  <a:srgbClr val="5C881A"/>
                </a:solidFill>
              </a:rPr>
              <a:t>Other approaches:</a:t>
            </a:r>
            <a:br>
              <a:rPr lang="en-US" altLang="en-US" sz="1800" u="none">
                <a:solidFill>
                  <a:srgbClr val="5C881A"/>
                </a:solidFill>
              </a:rPr>
            </a:br>
            <a:endParaRPr lang="en-US" altLang="en-US" sz="1800" u="none">
              <a:solidFill>
                <a:srgbClr val="5C881A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1800" u="none">
                <a:solidFill>
                  <a:srgbClr val="5C881A"/>
                </a:solidFill>
              </a:rPr>
              <a:t>Long-term PPAs – Massachusetts Green Communities Act</a:t>
            </a:r>
            <a:br>
              <a:rPr lang="en-US" altLang="en-US" sz="1800" u="none">
                <a:solidFill>
                  <a:srgbClr val="5C881A"/>
                </a:solidFill>
              </a:rPr>
            </a:br>
            <a:endParaRPr lang="en-US" altLang="en-US" sz="1800" u="none">
              <a:solidFill>
                <a:srgbClr val="5C881A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1800" u="none">
                <a:solidFill>
                  <a:srgbClr val="5C881A"/>
                </a:solidFill>
              </a:rPr>
              <a:t>Long-term REC purchases – NYSERDA Model</a:t>
            </a:r>
            <a:br>
              <a:rPr lang="en-US" altLang="en-US" sz="1800" u="none">
                <a:solidFill>
                  <a:srgbClr val="5C881A"/>
                </a:solidFill>
              </a:rPr>
            </a:br>
            <a:endParaRPr lang="en-US" altLang="en-US" sz="1800" u="none">
              <a:solidFill>
                <a:srgbClr val="5C881A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1800" u="none">
                <a:solidFill>
                  <a:srgbClr val="5C881A"/>
                </a:solidFill>
              </a:rPr>
              <a:t>RPS a function of distribution rates – proposed in Illinois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550863" y="5068888"/>
            <a:ext cx="8042275" cy="923925"/>
          </a:xfrm>
          <a:prstGeom prst="rect">
            <a:avLst/>
          </a:prstGeom>
          <a:solidFill>
            <a:srgbClr val="5367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u="none">
                <a:solidFill>
                  <a:schemeClr val="bg1"/>
                </a:solidFill>
              </a:rPr>
              <a:t>“Long-term, bundled power purchase agreements with creditworthy entities can reduce costs and provide a long-term stable energy hedge for volatile energy prices for ratepayers” – NYSERDA,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550863" y="949325"/>
            <a:ext cx="58324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u="none">
                <a:solidFill>
                  <a:srgbClr val="5C881A"/>
                </a:solidFill>
              </a:rPr>
              <a:t>Questions, Comments, Criticisms…</a:t>
            </a:r>
          </a:p>
          <a:p>
            <a:pPr eaLnBrk="1" hangingPunct="1"/>
            <a:endParaRPr lang="en-US" altLang="en-US" sz="1800" u="none">
              <a:solidFill>
                <a:srgbClr val="5C881A"/>
              </a:solidFill>
            </a:endParaRPr>
          </a:p>
          <a:p>
            <a:pPr eaLnBrk="1" hangingPunct="1"/>
            <a:r>
              <a:rPr lang="en-US" altLang="en-US" sz="1800" u="none">
                <a:solidFill>
                  <a:srgbClr val="5C881A"/>
                </a:solidFill>
              </a:rPr>
              <a:t>Eric Thumma</a:t>
            </a:r>
          </a:p>
          <a:p>
            <a:pPr eaLnBrk="1" hangingPunct="1"/>
            <a:r>
              <a:rPr lang="en-US" altLang="en-US" sz="1800" u="none">
                <a:solidFill>
                  <a:srgbClr val="5C881A"/>
                </a:solidFill>
              </a:rPr>
              <a:t>484-680-9085</a:t>
            </a:r>
          </a:p>
          <a:p>
            <a:pPr eaLnBrk="1" hangingPunct="1"/>
            <a:r>
              <a:rPr lang="en-US" altLang="en-US" sz="1800" u="none">
                <a:solidFill>
                  <a:srgbClr val="5C881A"/>
                </a:solidFill>
              </a:rPr>
              <a:t>ethumma@iberdrolaren.com</a:t>
            </a:r>
          </a:p>
          <a:p>
            <a:pPr eaLnBrk="1" hangingPunct="1"/>
            <a:endParaRPr lang="en-US" altLang="en-US" sz="1800" u="none">
              <a:solidFill>
                <a:srgbClr val="5C881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Iberdrola">
      <a:dk1>
        <a:srgbClr val="707070"/>
      </a:dk1>
      <a:lt1>
        <a:sysClr val="window" lastClr="FFFFFF"/>
      </a:lt1>
      <a:dk2>
        <a:srgbClr val="5C881A"/>
      </a:dk2>
      <a:lt2>
        <a:srgbClr val="A4BA08"/>
      </a:lt2>
      <a:accent1>
        <a:srgbClr val="ADC187"/>
      </a:accent1>
      <a:accent2>
        <a:srgbClr val="D3DB97"/>
      </a:accent2>
      <a:accent3>
        <a:srgbClr val="53672A"/>
      </a:accent3>
      <a:accent4>
        <a:srgbClr val="F0F0F0"/>
      </a:accent4>
      <a:accent5>
        <a:srgbClr val="8BABD5"/>
      </a:accent5>
      <a:accent6>
        <a:srgbClr val="F6B283"/>
      </a:accent6>
      <a:hlink>
        <a:srgbClr val="A4BA08"/>
      </a:hlink>
      <a:folHlink>
        <a:srgbClr val="D3D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94FA4"/>
        </a:dk1>
        <a:lt1>
          <a:srgbClr val="FFFFFF"/>
        </a:lt1>
        <a:dk2>
          <a:srgbClr val="88D1F2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3EB6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Tema de Office">
  <a:themeElements>
    <a:clrScheme name="BBVA COLORES">
      <a:dk1>
        <a:srgbClr val="FFFFFF"/>
      </a:dk1>
      <a:lt1>
        <a:srgbClr val="FFFFFF"/>
      </a:lt1>
      <a:dk2>
        <a:srgbClr val="094FA4"/>
      </a:dk2>
      <a:lt2>
        <a:srgbClr val="009EE5"/>
      </a:lt2>
      <a:accent1>
        <a:srgbClr val="89D1F3"/>
      </a:accent1>
      <a:accent2>
        <a:srgbClr val="006EC1"/>
      </a:accent2>
      <a:accent3>
        <a:srgbClr val="86C82D"/>
      </a:accent3>
      <a:accent4>
        <a:srgbClr val="FDBD2C"/>
      </a:accent4>
      <a:accent5>
        <a:srgbClr val="F6891E"/>
      </a:accent5>
      <a:accent6>
        <a:srgbClr val="C8175E"/>
      </a:accent6>
      <a:hlink>
        <a:srgbClr val="3EB6BB"/>
      </a:hlink>
      <a:folHlink>
        <a:srgbClr val="B7C2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8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ema de Office 3">
        <a:dk1>
          <a:srgbClr val="094FA4"/>
        </a:dk1>
        <a:lt1>
          <a:srgbClr val="FFFFFF"/>
        </a:lt1>
        <a:dk2>
          <a:srgbClr val="88D1F2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3EB6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Tema de Office">
  <a:themeElements>
    <a:clrScheme name="BBVA COLORES">
      <a:dk1>
        <a:srgbClr val="FFFFFF"/>
      </a:dk1>
      <a:lt1>
        <a:srgbClr val="FFFFFF"/>
      </a:lt1>
      <a:dk2>
        <a:srgbClr val="094FA4"/>
      </a:dk2>
      <a:lt2>
        <a:srgbClr val="009EE5"/>
      </a:lt2>
      <a:accent1>
        <a:srgbClr val="89D1F3"/>
      </a:accent1>
      <a:accent2>
        <a:srgbClr val="006EC1"/>
      </a:accent2>
      <a:accent3>
        <a:srgbClr val="86C82D"/>
      </a:accent3>
      <a:accent4>
        <a:srgbClr val="FDBD2C"/>
      </a:accent4>
      <a:accent5>
        <a:srgbClr val="F6891E"/>
      </a:accent5>
      <a:accent6>
        <a:srgbClr val="C8175E"/>
      </a:accent6>
      <a:hlink>
        <a:srgbClr val="3EB6BB"/>
      </a:hlink>
      <a:folHlink>
        <a:srgbClr val="B7C2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8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Tema de Office 3">
        <a:dk1>
          <a:srgbClr val="094FA4"/>
        </a:dk1>
        <a:lt1>
          <a:srgbClr val="FFFFFF"/>
        </a:lt1>
        <a:dk2>
          <a:srgbClr val="88D1F2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3EB6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Iberdrola">
      <a:dk1>
        <a:srgbClr val="707070"/>
      </a:dk1>
      <a:lt1>
        <a:sysClr val="window" lastClr="FFFFFF"/>
      </a:lt1>
      <a:dk2>
        <a:srgbClr val="5C881A"/>
      </a:dk2>
      <a:lt2>
        <a:srgbClr val="A4BA08"/>
      </a:lt2>
      <a:accent1>
        <a:srgbClr val="ADC187"/>
      </a:accent1>
      <a:accent2>
        <a:srgbClr val="D3DB97"/>
      </a:accent2>
      <a:accent3>
        <a:srgbClr val="53672A"/>
      </a:accent3>
      <a:accent4>
        <a:srgbClr val="F0F0F0"/>
      </a:accent4>
      <a:accent5>
        <a:srgbClr val="8BABD5"/>
      </a:accent5>
      <a:accent6>
        <a:srgbClr val="F6B283"/>
      </a:accent6>
      <a:hlink>
        <a:srgbClr val="A4BA08"/>
      </a:hlink>
      <a:folHlink>
        <a:srgbClr val="D3D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Tema de Office 1">
        <a:dk1>
          <a:srgbClr val="000000"/>
        </a:dk1>
        <a:lt1>
          <a:srgbClr val="094FA4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B2C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e Office 1">
        <a:dk1>
          <a:srgbClr val="000000"/>
        </a:dk1>
        <a:lt1>
          <a:srgbClr val="094FA4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B2C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e Office 3">
        <a:dk1>
          <a:srgbClr val="094FA4"/>
        </a:dk1>
        <a:lt1>
          <a:srgbClr val="FFFFFF"/>
        </a:lt1>
        <a:dk2>
          <a:srgbClr val="88D1F2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3EB6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Tema de Office">
  <a:themeElements>
    <a:clrScheme name="BBVA COLORES">
      <a:dk1>
        <a:srgbClr val="FFFFFF"/>
      </a:dk1>
      <a:lt1>
        <a:srgbClr val="FFFFFF"/>
      </a:lt1>
      <a:dk2>
        <a:srgbClr val="094FA4"/>
      </a:dk2>
      <a:lt2>
        <a:srgbClr val="009EE5"/>
      </a:lt2>
      <a:accent1>
        <a:srgbClr val="89D1F3"/>
      </a:accent1>
      <a:accent2>
        <a:srgbClr val="006EC1"/>
      </a:accent2>
      <a:accent3>
        <a:srgbClr val="86C82D"/>
      </a:accent3>
      <a:accent4>
        <a:srgbClr val="FDBD2C"/>
      </a:accent4>
      <a:accent5>
        <a:srgbClr val="F6891E"/>
      </a:accent5>
      <a:accent6>
        <a:srgbClr val="C8175E"/>
      </a:accent6>
      <a:hlink>
        <a:srgbClr val="3EB6BB"/>
      </a:hlink>
      <a:folHlink>
        <a:srgbClr val="B7C2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Tema de Office 1">
        <a:dk1>
          <a:srgbClr val="000000"/>
        </a:dk1>
        <a:lt1>
          <a:srgbClr val="094FA4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B2C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e Office 1">
        <a:dk1>
          <a:srgbClr val="000000"/>
        </a:dk1>
        <a:lt1>
          <a:srgbClr val="094FA4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B2C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e Office 3">
        <a:dk1>
          <a:srgbClr val="094FA4"/>
        </a:dk1>
        <a:lt1>
          <a:srgbClr val="FFFFFF"/>
        </a:lt1>
        <a:dk2>
          <a:srgbClr val="88D1F2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3EB6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Tema de Office">
  <a:themeElements>
    <a:clrScheme name="BBVA COLORES">
      <a:dk1>
        <a:srgbClr val="FFFFFF"/>
      </a:dk1>
      <a:lt1>
        <a:srgbClr val="FFFFFF"/>
      </a:lt1>
      <a:dk2>
        <a:srgbClr val="094FA4"/>
      </a:dk2>
      <a:lt2>
        <a:srgbClr val="009EE5"/>
      </a:lt2>
      <a:accent1>
        <a:srgbClr val="89D1F3"/>
      </a:accent1>
      <a:accent2>
        <a:srgbClr val="006EC1"/>
      </a:accent2>
      <a:accent3>
        <a:srgbClr val="86C82D"/>
      </a:accent3>
      <a:accent4>
        <a:srgbClr val="FDBD2C"/>
      </a:accent4>
      <a:accent5>
        <a:srgbClr val="F6891E"/>
      </a:accent5>
      <a:accent6>
        <a:srgbClr val="C8175E"/>
      </a:accent6>
      <a:hlink>
        <a:srgbClr val="3EB6BB"/>
      </a:hlink>
      <a:folHlink>
        <a:srgbClr val="B7C2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Tema de Office 1">
        <a:dk1>
          <a:srgbClr val="000000"/>
        </a:dk1>
        <a:lt1>
          <a:srgbClr val="094FA4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B2C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e Office 1">
        <a:dk1>
          <a:srgbClr val="000000"/>
        </a:dk1>
        <a:lt1>
          <a:srgbClr val="094FA4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B2C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a de Office 3">
        <a:dk1>
          <a:srgbClr val="094FA4"/>
        </a:dk1>
        <a:lt1>
          <a:srgbClr val="FFFFFF"/>
        </a:lt1>
        <a:dk2>
          <a:srgbClr val="88D1F2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3EB6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a de Office">
  <a:themeElements>
    <a:clrScheme name="BBVA COLORES">
      <a:dk1>
        <a:srgbClr val="FFFFFF"/>
      </a:dk1>
      <a:lt1>
        <a:srgbClr val="FFFFFF"/>
      </a:lt1>
      <a:dk2>
        <a:srgbClr val="094FA4"/>
      </a:dk2>
      <a:lt2>
        <a:srgbClr val="009EE5"/>
      </a:lt2>
      <a:accent1>
        <a:srgbClr val="89D1F3"/>
      </a:accent1>
      <a:accent2>
        <a:srgbClr val="006EC1"/>
      </a:accent2>
      <a:accent3>
        <a:srgbClr val="86C82D"/>
      </a:accent3>
      <a:accent4>
        <a:srgbClr val="FDBD2C"/>
      </a:accent4>
      <a:accent5>
        <a:srgbClr val="F6891E"/>
      </a:accent5>
      <a:accent6>
        <a:srgbClr val="C8175E"/>
      </a:accent6>
      <a:hlink>
        <a:srgbClr val="3EB6BB"/>
      </a:hlink>
      <a:folHlink>
        <a:srgbClr val="B7C2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a de Office 3">
        <a:dk1>
          <a:srgbClr val="094FA4"/>
        </a:dk1>
        <a:lt1>
          <a:srgbClr val="FFFFFF"/>
        </a:lt1>
        <a:dk2>
          <a:srgbClr val="88D1F2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3EB6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Tema de Office">
  <a:themeElements>
    <a:clrScheme name="BBVA COLORES">
      <a:dk1>
        <a:srgbClr val="FFFFFF"/>
      </a:dk1>
      <a:lt1>
        <a:srgbClr val="FFFFFF"/>
      </a:lt1>
      <a:dk2>
        <a:srgbClr val="094FA4"/>
      </a:dk2>
      <a:lt2>
        <a:srgbClr val="009EE5"/>
      </a:lt2>
      <a:accent1>
        <a:srgbClr val="89D1F3"/>
      </a:accent1>
      <a:accent2>
        <a:srgbClr val="006EC1"/>
      </a:accent2>
      <a:accent3>
        <a:srgbClr val="86C82D"/>
      </a:accent3>
      <a:accent4>
        <a:srgbClr val="FDBD2C"/>
      </a:accent4>
      <a:accent5>
        <a:srgbClr val="F6891E"/>
      </a:accent5>
      <a:accent6>
        <a:srgbClr val="C8175E"/>
      </a:accent6>
      <a:hlink>
        <a:srgbClr val="3EB6BB"/>
      </a:hlink>
      <a:folHlink>
        <a:srgbClr val="B7C2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ma de Office 3">
        <a:dk1>
          <a:srgbClr val="094FA4"/>
        </a:dk1>
        <a:lt1>
          <a:srgbClr val="FFFFFF"/>
        </a:lt1>
        <a:dk2>
          <a:srgbClr val="88D1F2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3EB6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Tema de Office">
  <a:themeElements>
    <a:clrScheme name="Iberdrola">
      <a:dk1>
        <a:srgbClr val="707070"/>
      </a:dk1>
      <a:lt1>
        <a:sysClr val="window" lastClr="FFFFFF"/>
      </a:lt1>
      <a:dk2>
        <a:srgbClr val="5C881A"/>
      </a:dk2>
      <a:lt2>
        <a:srgbClr val="A4BA08"/>
      </a:lt2>
      <a:accent1>
        <a:srgbClr val="ADC187"/>
      </a:accent1>
      <a:accent2>
        <a:srgbClr val="D3DB97"/>
      </a:accent2>
      <a:accent3>
        <a:srgbClr val="53672A"/>
      </a:accent3>
      <a:accent4>
        <a:srgbClr val="F0F0F0"/>
      </a:accent4>
      <a:accent5>
        <a:srgbClr val="8BABD5"/>
      </a:accent5>
      <a:accent6>
        <a:srgbClr val="F6B283"/>
      </a:accent6>
      <a:hlink>
        <a:srgbClr val="A4BA08"/>
      </a:hlink>
      <a:folHlink>
        <a:srgbClr val="D3D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3">
        <a:dk1>
          <a:srgbClr val="094FA4"/>
        </a:dk1>
        <a:lt1>
          <a:srgbClr val="FFFFFF"/>
        </a:lt1>
        <a:dk2>
          <a:srgbClr val="88D1F2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3EB6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Tema de Office">
  <a:themeElements>
    <a:clrScheme name="Iberdrola">
      <a:dk1>
        <a:srgbClr val="707070"/>
      </a:dk1>
      <a:lt1>
        <a:sysClr val="window" lastClr="FFFFFF"/>
      </a:lt1>
      <a:dk2>
        <a:srgbClr val="5C881A"/>
      </a:dk2>
      <a:lt2>
        <a:srgbClr val="A4BA08"/>
      </a:lt2>
      <a:accent1>
        <a:srgbClr val="ADC187"/>
      </a:accent1>
      <a:accent2>
        <a:srgbClr val="D3DB97"/>
      </a:accent2>
      <a:accent3>
        <a:srgbClr val="53672A"/>
      </a:accent3>
      <a:accent4>
        <a:srgbClr val="F0F0F0"/>
      </a:accent4>
      <a:accent5>
        <a:srgbClr val="8BABD5"/>
      </a:accent5>
      <a:accent6>
        <a:srgbClr val="F6B283"/>
      </a:accent6>
      <a:hlink>
        <a:srgbClr val="A4BA08"/>
      </a:hlink>
      <a:folHlink>
        <a:srgbClr val="D3D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6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ma de Office 3">
        <a:dk1>
          <a:srgbClr val="094FA4"/>
        </a:dk1>
        <a:lt1>
          <a:srgbClr val="FFFFFF"/>
        </a:lt1>
        <a:dk2>
          <a:srgbClr val="88D1F2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3EB6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Tema de Office">
  <a:themeElements>
    <a:clrScheme name="BBVA COLORES">
      <a:dk1>
        <a:srgbClr val="FFFFFF"/>
      </a:dk1>
      <a:lt1>
        <a:srgbClr val="FFFFFF"/>
      </a:lt1>
      <a:dk2>
        <a:srgbClr val="094FA4"/>
      </a:dk2>
      <a:lt2>
        <a:srgbClr val="009EE5"/>
      </a:lt2>
      <a:accent1>
        <a:srgbClr val="89D1F3"/>
      </a:accent1>
      <a:accent2>
        <a:srgbClr val="006EC1"/>
      </a:accent2>
      <a:accent3>
        <a:srgbClr val="86C82D"/>
      </a:accent3>
      <a:accent4>
        <a:srgbClr val="FDBD2C"/>
      </a:accent4>
      <a:accent5>
        <a:srgbClr val="F6891E"/>
      </a:accent5>
      <a:accent6>
        <a:srgbClr val="C8175E"/>
      </a:accent6>
      <a:hlink>
        <a:srgbClr val="3EB6BB"/>
      </a:hlink>
      <a:folHlink>
        <a:srgbClr val="B7C2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Tema de Office 3">
        <a:dk1>
          <a:srgbClr val="094FA4"/>
        </a:dk1>
        <a:lt1>
          <a:srgbClr val="FFFFFF"/>
        </a:lt1>
        <a:dk2>
          <a:srgbClr val="88D1F2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3EB6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7379</TotalTime>
  <Words>313</Words>
  <Application>Microsoft Office PowerPoint</Application>
  <PresentationFormat>Letter Paper (8.5x11 in)</PresentationFormat>
  <Paragraphs>80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ＭＳ Ｐゴシック</vt:lpstr>
      <vt:lpstr>Calibri</vt:lpstr>
      <vt:lpstr>Tema de Office</vt:lpstr>
      <vt:lpstr>1_Tema de Office</vt:lpstr>
      <vt:lpstr>4_Tema de Office</vt:lpstr>
      <vt:lpstr>9_Tema de Office</vt:lpstr>
      <vt:lpstr>2_Tema de Office</vt:lpstr>
      <vt:lpstr>3_Tema de Office</vt:lpstr>
      <vt:lpstr>5_Tema de Office</vt:lpstr>
      <vt:lpstr>6_Tema de Office</vt:lpstr>
      <vt:lpstr>7_Tema de Office</vt:lpstr>
      <vt:lpstr>8_Tema de Office</vt:lpstr>
      <vt:lpstr>10_Tema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Brand Union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Iberdrola</dc:title>
  <dc:creator>Iberdrola</dc:creator>
  <cp:lastModifiedBy>Susie</cp:lastModifiedBy>
  <cp:revision>2909</cp:revision>
  <cp:lastPrinted>2014-04-16T13:03:45Z</cp:lastPrinted>
  <dcterms:created xsi:type="dcterms:W3CDTF">2010-11-17T13:49:13Z</dcterms:created>
  <dcterms:modified xsi:type="dcterms:W3CDTF">2016-03-30T22:53:54Z</dcterms:modified>
</cp:coreProperties>
</file>